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5" r:id="rId8"/>
    <p:sldId id="276" r:id="rId9"/>
    <p:sldId id="278" r:id="rId10"/>
    <p:sldId id="268" r:id="rId11"/>
    <p:sldId id="279" r:id="rId12"/>
    <p:sldId id="27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The Importance of Appearance and Grooming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  <a:defRPr sz="1800"/>
            </a:pPr>
            <a:r>
              <a:rPr lang="en-US" sz="2400" b="1" dirty="0"/>
              <a:t>Key vocabulary</a:t>
            </a:r>
          </a:p>
          <a:p>
            <a:pPr marL="0" indent="0" algn="l">
              <a:buNone/>
              <a:defRPr sz="1800"/>
            </a:pPr>
            <a:r>
              <a:rPr lang="en-US" sz="2400" b="1" dirty="0">
                <a:solidFill>
                  <a:srgbClr val="FF0000"/>
                </a:solidFill>
              </a:rPr>
              <a:t>Look them up in the dictionary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Decorum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Disposition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Etiquette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Grooming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Hues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Kempt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Lather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 err="1"/>
              <a:t>Odour</a:t>
            </a:r>
            <a:endParaRPr lang="en-US" sz="2400" dirty="0"/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Scruffy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Stylish</a:t>
            </a:r>
          </a:p>
          <a:p>
            <a:pPr algn="l">
              <a:buFont typeface="+mj-lt"/>
              <a:buAutoNum type="alphaLcPeriod"/>
              <a:defRPr sz="1800"/>
            </a:pPr>
            <a:r>
              <a:rPr lang="en-US" sz="2400" dirty="0"/>
              <a:t>Social grooming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What is Appearance and Grooming?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1800"/>
            </a:pPr>
            <a:r>
              <a:rPr sz="2400" dirty="0"/>
              <a:t>• Appearance: How we look, dress, and present ourselves.</a:t>
            </a:r>
          </a:p>
          <a:p>
            <a:pPr algn="l">
              <a:defRPr sz="1800"/>
            </a:pPr>
            <a:r>
              <a:rPr sz="2400" dirty="0"/>
              <a:t>• Grooming: The care and cleanliness of our bodies and clothing.</a:t>
            </a:r>
            <a:endParaRPr lang="en-US" sz="2400" dirty="0"/>
          </a:p>
          <a:p>
            <a:pPr algn="l">
              <a:defRPr sz="1800"/>
            </a:pPr>
            <a:endParaRPr lang="en-US" sz="2400" dirty="0"/>
          </a:p>
          <a:p>
            <a:pPr algn="l">
              <a:defRPr sz="1800"/>
            </a:pPr>
            <a:endParaRPr sz="2400" dirty="0"/>
          </a:p>
          <a:p>
            <a:pPr algn="l">
              <a:defRPr sz="1800"/>
            </a:pPr>
            <a:r>
              <a:rPr sz="2400" dirty="0"/>
              <a:t>• Why It Matters: First impressions, self-confidence, and respect for self and others.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D688-055C-0E84-AF02-936C878F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and appreciate </a:t>
            </a:r>
            <a:endParaRPr lang="en-U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921C3A-B531-D360-4061-37C9E1020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3690" b="11769"/>
          <a:stretch/>
        </p:blipFill>
        <p:spPr>
          <a:xfrm rot="16200000">
            <a:off x="2291844" y="634234"/>
            <a:ext cx="4419634" cy="72307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1FAF93-5566-8A49-3629-E6D501C0C43E}"/>
              </a:ext>
            </a:extLst>
          </p:cNvPr>
          <p:cNvSpPr txBox="1"/>
          <p:nvPr/>
        </p:nvSpPr>
        <p:spPr>
          <a:xfrm>
            <a:off x="886265" y="1417638"/>
            <a:ext cx="6836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ighlight>
                  <a:srgbClr val="00FFFF"/>
                </a:highlight>
              </a:rPr>
              <a:t>Which one represents bad and good grooming? </a:t>
            </a:r>
            <a:endParaRPr lang="en-UG" sz="240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87134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D688-055C-0E84-AF02-936C878F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and appreciate </a:t>
            </a:r>
            <a:endParaRPr lang="en-U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FAF93-5566-8A49-3629-E6D501C0C43E}"/>
              </a:ext>
            </a:extLst>
          </p:cNvPr>
          <p:cNvSpPr txBox="1"/>
          <p:nvPr/>
        </p:nvSpPr>
        <p:spPr>
          <a:xfrm>
            <a:off x="886265" y="1417638"/>
            <a:ext cx="6836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ighlight>
                  <a:srgbClr val="00FFFF"/>
                </a:highlight>
              </a:rPr>
              <a:t>Comment on this appearance. </a:t>
            </a:r>
            <a:endParaRPr lang="en-UG" sz="2400" dirty="0">
              <a:highlight>
                <a:srgbClr val="00FFFF"/>
              </a:highlight>
            </a:endParaRPr>
          </a:p>
        </p:txBody>
      </p:sp>
      <p:pic>
        <p:nvPicPr>
          <p:cNvPr id="1026" name="Picture 2" descr="Lagos State University, Info. Official ...">
            <a:extLst>
              <a:ext uri="{FF2B5EF4-FFF2-40B4-BE49-F238E27FC236}">
                <a16:creationId xmlns:a16="http://schemas.microsoft.com/office/drawing/2014/main" id="{42ED66BE-D8F5-AF6A-2E41-66DF80A9CD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65" y="2171196"/>
            <a:ext cx="7113494" cy="383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984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D688-055C-0E84-AF02-936C878F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and appreciate </a:t>
            </a:r>
            <a:endParaRPr lang="en-U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FAF93-5566-8A49-3629-E6D501C0C43E}"/>
              </a:ext>
            </a:extLst>
          </p:cNvPr>
          <p:cNvSpPr txBox="1"/>
          <p:nvPr/>
        </p:nvSpPr>
        <p:spPr>
          <a:xfrm>
            <a:off x="886265" y="1417638"/>
            <a:ext cx="6836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ighlight>
                  <a:srgbClr val="00FFFF"/>
                </a:highlight>
              </a:rPr>
              <a:t>Comment on this appearance. </a:t>
            </a:r>
            <a:endParaRPr lang="en-UG" sz="2400" dirty="0">
              <a:highlight>
                <a:srgbClr val="00FFFF"/>
              </a:highlight>
            </a:endParaRPr>
          </a:p>
        </p:txBody>
      </p:sp>
      <p:pic>
        <p:nvPicPr>
          <p:cNvPr id="2050" name="Picture 2" descr="DECENT AND INDECENT DRESSING – THE ...">
            <a:extLst>
              <a:ext uri="{FF2B5EF4-FFF2-40B4-BE49-F238E27FC236}">
                <a16:creationId xmlns:a16="http://schemas.microsoft.com/office/drawing/2014/main" id="{F01D654E-3B2A-68B5-8628-7F679CC62F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75" y="2272229"/>
            <a:ext cx="7350370" cy="431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21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D688-055C-0E84-AF02-936C878F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and appreciate </a:t>
            </a:r>
            <a:endParaRPr lang="en-U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FAF93-5566-8A49-3629-E6D501C0C43E}"/>
              </a:ext>
            </a:extLst>
          </p:cNvPr>
          <p:cNvSpPr txBox="1"/>
          <p:nvPr/>
        </p:nvSpPr>
        <p:spPr>
          <a:xfrm>
            <a:off x="886265" y="1417638"/>
            <a:ext cx="6836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ighlight>
                  <a:srgbClr val="00FFFF"/>
                </a:highlight>
              </a:rPr>
              <a:t>Comment on this appearance. </a:t>
            </a:r>
            <a:endParaRPr lang="en-UG" sz="2400" dirty="0">
              <a:highlight>
                <a:srgbClr val="00FFFF"/>
              </a:highlight>
            </a:endParaRPr>
          </a:p>
        </p:txBody>
      </p:sp>
      <p:pic>
        <p:nvPicPr>
          <p:cNvPr id="3074" name="Picture 2" descr="EFFECT OF INDECENT DRESSING IN MAURID ...">
            <a:extLst>
              <a:ext uri="{FF2B5EF4-FFF2-40B4-BE49-F238E27FC236}">
                <a16:creationId xmlns:a16="http://schemas.microsoft.com/office/drawing/2014/main" id="{1166CD92-169F-434B-A56D-A14DE079C4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019" y="2104605"/>
            <a:ext cx="6791962" cy="447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16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D688-055C-0E84-AF02-936C878F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and appreciate </a:t>
            </a:r>
            <a:endParaRPr lang="en-U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FAF93-5566-8A49-3629-E6D501C0C43E}"/>
              </a:ext>
            </a:extLst>
          </p:cNvPr>
          <p:cNvSpPr txBox="1"/>
          <p:nvPr/>
        </p:nvSpPr>
        <p:spPr>
          <a:xfrm>
            <a:off x="886265" y="1417638"/>
            <a:ext cx="6836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ighlight>
                  <a:srgbClr val="00FFFF"/>
                </a:highlight>
              </a:rPr>
              <a:t>Comment on this appearance. </a:t>
            </a:r>
            <a:endParaRPr lang="en-UG" sz="2400" dirty="0">
              <a:highlight>
                <a:srgbClr val="00FFFF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56DA1-7822-0512-F22A-905710796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endParaRPr lang="en-UG" dirty="0"/>
          </a:p>
        </p:txBody>
      </p:sp>
      <p:pic>
        <p:nvPicPr>
          <p:cNvPr id="4" name="Picture 2" descr="Theoretical Reflections on Social Determinants and Effects of Indecent  Dressing among Female Undergraduates in Higher Institutio">
            <a:extLst>
              <a:ext uri="{FF2B5EF4-FFF2-40B4-BE49-F238E27FC236}">
                <a16:creationId xmlns:a16="http://schemas.microsoft.com/office/drawing/2014/main" id="{AE827A86-AD84-6340-F02D-5763C3ECA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50" y="2057400"/>
            <a:ext cx="6091310" cy="431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22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5CD52D-6047-1A65-A20C-D46DA1B1AC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679"/>
          <a:stretch/>
        </p:blipFill>
        <p:spPr>
          <a:xfrm>
            <a:off x="604910" y="787791"/>
            <a:ext cx="5289453" cy="5598941"/>
          </a:xfrm>
        </p:spPr>
      </p:pic>
    </p:spTree>
    <p:extLst>
      <p:ext uri="{BB962C8B-B14F-4D97-AF65-F5344CB8AC3E}">
        <p14:creationId xmlns:p14="http://schemas.microsoft.com/office/powerpoint/2010/main" val="396560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nsite – Afritech Academy">
            <a:extLst>
              <a:ext uri="{FF2B5EF4-FFF2-40B4-BE49-F238E27FC236}">
                <a16:creationId xmlns:a16="http://schemas.microsoft.com/office/drawing/2014/main" id="{D6338CEE-BC14-3705-04F3-E2E78D5803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56" y="359997"/>
            <a:ext cx="3678702" cy="318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orehouse College | #MorehouseNSO ...">
            <a:extLst>
              <a:ext uri="{FF2B5EF4-FFF2-40B4-BE49-F238E27FC236}">
                <a16:creationId xmlns:a16="http://schemas.microsoft.com/office/drawing/2014/main" id="{410597CF-1AC4-F4E5-D4E5-E92F8CD5F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476" y="3181936"/>
            <a:ext cx="2614832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Well-Dressed Palisades Students Strut ...">
            <a:extLst>
              <a:ext uri="{FF2B5EF4-FFF2-40B4-BE49-F238E27FC236}">
                <a16:creationId xmlns:a16="http://schemas.microsoft.com/office/drawing/2014/main" id="{F89F8787-80C0-16BF-D3AA-4B8351605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158" y="359997"/>
            <a:ext cx="3957468" cy="263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well dress up like a sincere student ...">
            <a:extLst>
              <a:ext uri="{FF2B5EF4-FFF2-40B4-BE49-F238E27FC236}">
                <a16:creationId xmlns:a16="http://schemas.microsoft.com/office/drawing/2014/main" id="{6593E169-0C32-3955-7C04-C688EE86B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97" y="3429001"/>
            <a:ext cx="2720047" cy="286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193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4E78E-EBF2-3FA8-32E8-20887780D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G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895A36-D834-FEA6-460D-3F2832877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443" b="59593"/>
          <a:stretch/>
        </p:blipFill>
        <p:spPr>
          <a:xfrm>
            <a:off x="457200" y="2208629"/>
            <a:ext cx="8229599" cy="4234374"/>
          </a:xfrm>
        </p:spPr>
      </p:pic>
    </p:spTree>
    <p:extLst>
      <p:ext uri="{BB962C8B-B14F-4D97-AF65-F5344CB8AC3E}">
        <p14:creationId xmlns:p14="http://schemas.microsoft.com/office/powerpoint/2010/main" val="2955223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6B34-AD81-CF3C-820C-70EEEFB2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time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19251-4470-9674-45A8-2C990E905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what you don’t have in your group</a:t>
            </a: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1098437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6315-BF39-1F43-E976-74E98B93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35CF0-B947-A085-C322-001B99A67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Basing on the above images, discuss in triads what good practice about grooming and appearance should be. You have 8 minutes</a:t>
            </a:r>
          </a:p>
          <a:p>
            <a:endParaRPr lang="en-US" dirty="0"/>
          </a:p>
          <a:p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1362271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Why is Grooming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defRPr sz="1800"/>
            </a:pPr>
            <a:r>
              <a:rPr sz="2800" dirty="0"/>
              <a:t>Builds self-confidence.</a:t>
            </a:r>
          </a:p>
          <a:p>
            <a:pPr algn="l">
              <a:defRPr sz="1800"/>
            </a:pPr>
            <a:r>
              <a:rPr sz="2800" dirty="0"/>
              <a:t>Reflects personal hygiene and self-respect.</a:t>
            </a:r>
          </a:p>
          <a:p>
            <a:pPr algn="l">
              <a:defRPr sz="1800"/>
            </a:pPr>
            <a:r>
              <a:rPr sz="2800" dirty="0"/>
              <a:t>Impacts how others view and interact with us.</a:t>
            </a:r>
          </a:p>
          <a:p>
            <a:pPr algn="l">
              <a:defRPr sz="1800"/>
            </a:pPr>
            <a:r>
              <a:rPr sz="2800" dirty="0"/>
              <a:t>Helps us stay healthy and presentable in social and academic settings.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Elements of Good Appearance and Grooming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rPr dirty="0"/>
              <a:t>• Clothing: Clean, appropriate, and well-fitted.</a:t>
            </a:r>
          </a:p>
          <a:p>
            <a:pPr algn="l">
              <a:defRPr sz="1800"/>
            </a:pPr>
            <a:r>
              <a:rPr dirty="0"/>
              <a:t>• Hair Care: Clean, neat, and styled.</a:t>
            </a:r>
          </a:p>
          <a:p>
            <a:pPr algn="l">
              <a:defRPr sz="1800"/>
            </a:pPr>
            <a:r>
              <a:rPr dirty="0"/>
              <a:t>• Oral Hygiene: Brushing, flossing, and fresh breath.</a:t>
            </a:r>
          </a:p>
          <a:p>
            <a:pPr algn="l">
              <a:defRPr sz="1800"/>
            </a:pPr>
            <a:r>
              <a:rPr dirty="0"/>
              <a:t>• Skin Care: Washing face, using lotion, and caring for any skin issues.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Daily Grooming Routine for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• Morning Routine: Shower, brush teeth, comb hair, apply deodorant.</a:t>
            </a:r>
          </a:p>
          <a:p>
            <a:pPr algn="l">
              <a:defRPr sz="1800"/>
            </a:pPr>
            <a:r>
              <a:t>• After-School Routine: Change clothes, clean up after activities.</a:t>
            </a:r>
          </a:p>
          <a:p>
            <a:pPr algn="l">
              <a:defRPr sz="1800"/>
            </a:pPr>
            <a:r>
              <a:t>• Before Bed Routine: Wash face, brush teeth, prepare uniform for the next day.</a:t>
            </a:r>
          </a:p>
          <a:p>
            <a:pPr algn="l">
              <a:defRPr sz="1800"/>
            </a:pPr>
            <a:r>
              <a:t>• Tip: Consistency is key in maintaining good grooming habits.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Appropriate School Attire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• Uniform: Wear it neatly and keep it clean.</a:t>
            </a:r>
          </a:p>
          <a:p>
            <a:pPr algn="l">
              <a:defRPr sz="1800"/>
            </a:pPr>
            <a:r>
              <a:t>• Shoes: Keep them polished and well-maintained.</a:t>
            </a:r>
          </a:p>
          <a:p>
            <a:pPr algn="l">
              <a:defRPr sz="1800"/>
            </a:pPr>
            <a:r>
              <a:t>• Accessories: Minimize jewelry and maintain a simple look.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Personal Hygiene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• Handwashing: Before meals, after using the toilet, and after sports.</a:t>
            </a:r>
          </a:p>
          <a:p>
            <a:pPr algn="l">
              <a:defRPr sz="1800"/>
            </a:pPr>
            <a:r>
              <a:t>• Nail Care: Keep nails trimmed and clean.</a:t>
            </a:r>
          </a:p>
          <a:p>
            <a:pPr algn="l">
              <a:defRPr sz="1800"/>
            </a:pPr>
            <a:r>
              <a:t>• Sweat Control: Use deodorant, especially during warm seasons.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Benefits of Good Grooming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• Self-Esteem: Feeling good about how you look.</a:t>
            </a:r>
          </a:p>
          <a:p>
            <a:pPr algn="l">
              <a:defRPr sz="1800"/>
            </a:pPr>
            <a:r>
              <a:t>• Respect from Others: Positive interactions with peers and teachers.</a:t>
            </a:r>
          </a:p>
          <a:p>
            <a:pPr algn="l">
              <a:defRPr sz="1800"/>
            </a:pPr>
            <a:r>
              <a:t>• Better Health: Reduces risk of infections and illnesses.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Handling Common Grooming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• Limited water or resources? Use wet wipes and carry deodorant.</a:t>
            </a:r>
          </a:p>
          <a:p>
            <a:pPr algn="l">
              <a:defRPr sz="1800"/>
            </a:pPr>
            <a:r>
              <a:t>• Busy schedule? Create a routine and prepare the night before.</a:t>
            </a:r>
          </a:p>
          <a:p>
            <a:pPr algn="l">
              <a:defRPr sz="1800"/>
            </a:pPr>
            <a:r>
              <a:t>• Skin issues? Seek help from a trusted adult or use basic skincare.</a:t>
            </a:r>
          </a:p>
          <a:p>
            <a:pPr algn="l">
              <a:defRPr sz="1800"/>
            </a:pPr>
            <a:r>
              <a:t>• Tip: Simple solutions can help maintain grooming even on busy days.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The Role of Appearance in Achieving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• Looking good can open doors in both academics and social life.</a:t>
            </a:r>
          </a:p>
          <a:p>
            <a:pPr algn="l">
              <a:defRPr sz="1800"/>
            </a:pPr>
            <a:r>
              <a:t>• Good grooming habits can prepare students for future responsibilities and job readiness.</a:t>
            </a:r>
          </a:p>
          <a:p>
            <a:pPr algn="l">
              <a:defRPr sz="1800"/>
            </a:pPr>
            <a:r>
              <a:t>• Being well-groomed can improve focus and productivity.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 b="1"/>
            </a:pPr>
            <a:r>
              <a:t>Remember: Grooming is Self-Respect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• Good grooming is important for self-esteem, health, and social interactions.</a:t>
            </a:r>
          </a:p>
          <a:p>
            <a:pPr algn="l">
              <a:defRPr sz="1800"/>
            </a:pPr>
            <a:r>
              <a:t>• Developing a routine makes grooming easy and manageable.</a:t>
            </a:r>
          </a:p>
          <a:p>
            <a:pPr algn="l">
              <a:defRPr sz="1800"/>
            </a:pPr>
            <a:r>
              <a:t>• Look Good, Feel Good!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554</Words>
  <Application>Microsoft Office PowerPoint</Application>
  <PresentationFormat>On-screen Show (4:3)</PresentationFormat>
  <Paragraphs>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The Importance of Appearance and Grooming</vt:lpstr>
      <vt:lpstr>What is Appearance and Grooming?</vt:lpstr>
      <vt:lpstr>Compare and appreciate </vt:lpstr>
      <vt:lpstr>Compare and appreciate </vt:lpstr>
      <vt:lpstr>Compare and appreciate </vt:lpstr>
      <vt:lpstr>Compare and appreciate </vt:lpstr>
      <vt:lpstr>Compare and appreciate </vt:lpstr>
      <vt:lpstr>PowerPoint Presentation</vt:lpstr>
      <vt:lpstr>PowerPoint Presentation</vt:lpstr>
      <vt:lpstr>PowerPoint Presentation</vt:lpstr>
      <vt:lpstr>Presentation time</vt:lpstr>
      <vt:lpstr>Discussion</vt:lpstr>
      <vt:lpstr>Why is Grooming Important?</vt:lpstr>
      <vt:lpstr>Elements of Good Appearance and Grooming</vt:lpstr>
      <vt:lpstr>Daily Grooming Routine for Students</vt:lpstr>
      <vt:lpstr>Appropriate School Attire</vt:lpstr>
      <vt:lpstr>Personal Hygiene Tips</vt:lpstr>
      <vt:lpstr>Benefits of Good Grooming</vt:lpstr>
      <vt:lpstr>Handling Common Grooming Challenges</vt:lpstr>
      <vt:lpstr>The Role of Appearance in Achieving Goals</vt:lpstr>
      <vt:lpstr>Remember: Grooming is Self-Respect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Appearance and Grooming</dc:title>
  <dc:subject/>
  <dc:creator/>
  <cp:keywords/>
  <dc:description>generated using python-pptx</dc:description>
  <cp:lastModifiedBy>Wabwire Ronald</cp:lastModifiedBy>
  <cp:revision>16</cp:revision>
  <dcterms:created xsi:type="dcterms:W3CDTF">2013-01-27T09:14:16Z</dcterms:created>
  <dcterms:modified xsi:type="dcterms:W3CDTF">2024-11-04T06:32:24Z</dcterms:modified>
  <cp:category/>
</cp:coreProperties>
</file>